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sldIdLst>
    <p:sldId id="256" r:id="rId2"/>
    <p:sldId id="283" r:id="rId3"/>
    <p:sldId id="259" r:id="rId4"/>
    <p:sldId id="278" r:id="rId5"/>
    <p:sldId id="286" r:id="rId6"/>
    <p:sldId id="261" r:id="rId7"/>
    <p:sldId id="279" r:id="rId8"/>
    <p:sldId id="282" r:id="rId9"/>
    <p:sldId id="288" r:id="rId10"/>
    <p:sldId id="284" r:id="rId11"/>
    <p:sldId id="287" r:id="rId12"/>
    <p:sldId id="285" r:id="rId13"/>
    <p:sldId id="281" r:id="rId14"/>
    <p:sldId id="280" r:id="rId15"/>
    <p:sldId id="27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9/24/2024</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4025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9/24/2024</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6011196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9/24/2024</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1420521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9/24/2024</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0090653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9/24/2024</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4990014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9/24/2024</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9498387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9/24/2024</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0411593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9/24/2024</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9865693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9/24/2024</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2762158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9/24/2024</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4041873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9/24/2024</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39336225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9/24/2024</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pic>
        <p:nvPicPr>
          <p:cNvPr id="11" name="Picture 10" descr="A red circle with text and a logo&#10;&#10;Description automatically generated">
            <a:extLst>
              <a:ext uri="{FF2B5EF4-FFF2-40B4-BE49-F238E27FC236}">
                <a16:creationId xmlns:a16="http://schemas.microsoft.com/office/drawing/2014/main" id="{3517C2D4-E0C6-0687-EF97-AE07FBF440C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30629" y="149514"/>
            <a:ext cx="940789" cy="940789"/>
          </a:xfrm>
          <a:prstGeom prst="rect">
            <a:avLst/>
          </a:prstGeom>
        </p:spPr>
      </p:pic>
    </p:spTree>
    <p:extLst>
      <p:ext uri="{BB962C8B-B14F-4D97-AF65-F5344CB8AC3E}">
        <p14:creationId xmlns:p14="http://schemas.microsoft.com/office/powerpoint/2010/main" val="462814797"/>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66" r:id="rId6"/>
    <p:sldLayoutId id="2147483762" r:id="rId7"/>
    <p:sldLayoutId id="2147483763" r:id="rId8"/>
    <p:sldLayoutId id="2147483764" r:id="rId9"/>
    <p:sldLayoutId id="2147483765" r:id="rId10"/>
    <p:sldLayoutId id="2147483767"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C3B0A228-9EA3-4009-A82E-9402BBC72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FD2A8-C4C5-64E7-BAA5-F7C8960C1F6C}"/>
              </a:ext>
            </a:extLst>
          </p:cNvPr>
          <p:cNvSpPr>
            <a:spLocks noGrp="1"/>
          </p:cNvSpPr>
          <p:nvPr>
            <p:ph type="ctrTitle"/>
          </p:nvPr>
        </p:nvSpPr>
        <p:spPr>
          <a:xfrm>
            <a:off x="531846" y="1535664"/>
            <a:ext cx="4953000" cy="2481974"/>
          </a:xfrm>
        </p:spPr>
        <p:txBody>
          <a:bodyPr vert="horz" lIns="91440" tIns="45720" rIns="91440" bIns="45720" rtlCol="0">
            <a:normAutofit/>
          </a:bodyPr>
          <a:lstStyle/>
          <a:p>
            <a:r>
              <a:rPr lang="en-US" b="1" kern="1200" cap="all" dirty="0">
                <a:effectLst/>
                <a:latin typeface="Times New Roman" panose="02020603050405020304" pitchFamily="18" charset="0"/>
                <a:cs typeface="Times New Roman" panose="02020603050405020304" pitchFamily="18" charset="0"/>
              </a:rPr>
              <a:t>Brain Tumor Detection </a:t>
            </a:r>
            <a:endParaRPr lang="en-US" kern="1200" dirty="0">
              <a:latin typeface="Times New Roman" panose="02020603050405020304" pitchFamily="18" charset="0"/>
              <a:cs typeface="Times New Roman" panose="02020603050405020304" pitchFamily="18" charset="0"/>
            </a:endParaRPr>
          </a:p>
        </p:txBody>
      </p:sp>
      <p:pic>
        <p:nvPicPr>
          <p:cNvPr id="5" name="Picture 4" descr="A person sitting at a desk working on a computer&#10;&#10;Description automatically generated">
            <a:extLst>
              <a:ext uri="{FF2B5EF4-FFF2-40B4-BE49-F238E27FC236}">
                <a16:creationId xmlns:a16="http://schemas.microsoft.com/office/drawing/2014/main" id="{3ADFBC35-2056-8754-8217-B35F93C546CA}"/>
              </a:ext>
            </a:extLst>
          </p:cNvPr>
          <p:cNvPicPr>
            <a:picLocks noChangeAspect="1"/>
          </p:cNvPicPr>
          <p:nvPr/>
        </p:nvPicPr>
        <p:blipFill rotWithShape="1">
          <a:blip r:embed="rId2">
            <a:extLst>
              <a:ext uri="{28A0092B-C50C-407E-A947-70E740481C1C}">
                <a14:useLocalDpi xmlns:a14="http://schemas.microsoft.com/office/drawing/2010/main" val="0"/>
              </a:ext>
            </a:extLst>
          </a:blip>
          <a:srcRect l="10646" r="793" b="-1"/>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76" name="Freeform: Shape 75">
            <a:extLst>
              <a:ext uri="{FF2B5EF4-FFF2-40B4-BE49-F238E27FC236}">
                <a16:creationId xmlns:a16="http://schemas.microsoft.com/office/drawing/2014/main" id="{02E0C409-730D-455F-AA8F-0646ABDB1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8973" y="0"/>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A6D95BD-FB30-3535-83B0-62C9E847EDAA}"/>
              </a:ext>
            </a:extLst>
          </p:cNvPr>
          <p:cNvSpPr txBox="1"/>
          <p:nvPr/>
        </p:nvSpPr>
        <p:spPr>
          <a:xfrm>
            <a:off x="531846" y="5029200"/>
            <a:ext cx="3004456" cy="1200329"/>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Presented By:</a:t>
            </a:r>
          </a:p>
          <a:p>
            <a:r>
              <a:rPr lang="en-IN" b="1" dirty="0">
                <a:latin typeface="Times New Roman" panose="02020603050405020304" pitchFamily="18" charset="0"/>
                <a:cs typeface="Times New Roman" panose="02020603050405020304" pitchFamily="18" charset="0"/>
              </a:rPr>
              <a:t>D Vamsidhar (24070149005)</a:t>
            </a:r>
          </a:p>
          <a:p>
            <a:r>
              <a:rPr lang="en-IN" b="1" dirty="0">
                <a:latin typeface="Times New Roman" panose="02020603050405020304" pitchFamily="18" charset="0"/>
                <a:cs typeface="Times New Roman" panose="02020603050405020304" pitchFamily="18" charset="0"/>
              </a:rPr>
              <a:t>Parth Desai (24070149017)</a:t>
            </a:r>
          </a:p>
          <a:p>
            <a:r>
              <a:rPr lang="en-IN" b="1" dirty="0">
                <a:latin typeface="Times New Roman" panose="02020603050405020304" pitchFamily="18" charset="0"/>
                <a:cs typeface="Times New Roman" panose="02020603050405020304" pitchFamily="18" charset="0"/>
              </a:rPr>
              <a:t>Sagar Joshi (24070149010)</a:t>
            </a:r>
          </a:p>
        </p:txBody>
      </p:sp>
      <p:pic>
        <p:nvPicPr>
          <p:cNvPr id="7" name="Picture 6" descr="A red circle with text and a logo&#10;&#10;Description automatically generated">
            <a:extLst>
              <a:ext uri="{FF2B5EF4-FFF2-40B4-BE49-F238E27FC236}">
                <a16:creationId xmlns:a16="http://schemas.microsoft.com/office/drawing/2014/main" id="{8F0D75A7-B52C-8353-B425-AA44E692D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9" y="149514"/>
            <a:ext cx="940789" cy="940789"/>
          </a:xfrm>
          <a:prstGeom prst="rect">
            <a:avLst/>
          </a:prstGeom>
        </p:spPr>
      </p:pic>
    </p:spTree>
    <p:extLst>
      <p:ext uri="{BB962C8B-B14F-4D97-AF65-F5344CB8AC3E}">
        <p14:creationId xmlns:p14="http://schemas.microsoft.com/office/powerpoint/2010/main" val="19199723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70E65F-5EB2-7957-2560-F8A2D5BD61F4}"/>
              </a:ext>
            </a:extLst>
          </p:cNvPr>
          <p:cNvSpPr>
            <a:spLocks noGrp="1"/>
          </p:cNvSpPr>
          <p:nvPr>
            <p:ph type="title"/>
          </p:nvPr>
        </p:nvSpPr>
        <p:spPr>
          <a:xfrm>
            <a:off x="1142999" y="182470"/>
            <a:ext cx="9905999" cy="1360898"/>
          </a:xfrm>
        </p:spPr>
        <p:txBody>
          <a:bodyPr/>
          <a:lstStyle/>
          <a:p>
            <a:pPr algn="ctr"/>
            <a:r>
              <a:rPr lang="en-IN" b="1" dirty="0">
                <a:latin typeface="Times New Roman" panose="02020603050405020304" pitchFamily="18" charset="0"/>
                <a:cs typeface="Times New Roman" panose="02020603050405020304" pitchFamily="18" charset="0"/>
              </a:rPr>
              <a:t>METHODOLOGY</a:t>
            </a:r>
            <a:endParaRPr lang="en-PK"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D4E25A7-D71E-056B-A4D5-07475D107212}"/>
              </a:ext>
            </a:extLst>
          </p:cNvPr>
          <p:cNvPicPr>
            <a:picLocks noChangeAspect="1"/>
          </p:cNvPicPr>
          <p:nvPr/>
        </p:nvPicPr>
        <p:blipFill>
          <a:blip r:embed="rId2"/>
          <a:srcRect r="2460" b="2765"/>
          <a:stretch/>
        </p:blipFill>
        <p:spPr>
          <a:xfrm>
            <a:off x="3801104" y="1179358"/>
            <a:ext cx="4589791" cy="4946812"/>
          </a:xfrm>
          <a:prstGeom prst="rect">
            <a:avLst/>
          </a:prstGeom>
        </p:spPr>
      </p:pic>
    </p:spTree>
    <p:extLst>
      <p:ext uri="{BB962C8B-B14F-4D97-AF65-F5344CB8AC3E}">
        <p14:creationId xmlns:p14="http://schemas.microsoft.com/office/powerpoint/2010/main" val="8510706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70E65F-5EB2-7957-2560-F8A2D5BD61F4}"/>
              </a:ext>
            </a:extLst>
          </p:cNvPr>
          <p:cNvSpPr>
            <a:spLocks noGrp="1"/>
          </p:cNvSpPr>
          <p:nvPr>
            <p:ph type="title"/>
          </p:nvPr>
        </p:nvSpPr>
        <p:spPr>
          <a:xfrm>
            <a:off x="1142999" y="182470"/>
            <a:ext cx="9905999" cy="1360898"/>
          </a:xfrm>
        </p:spPr>
        <p:txBody>
          <a:bodyPr/>
          <a:lstStyle/>
          <a:p>
            <a:pPr algn="ctr"/>
            <a:r>
              <a:rPr lang="en-IN" b="1" dirty="0">
                <a:latin typeface="Times New Roman" panose="02020603050405020304" pitchFamily="18" charset="0"/>
                <a:cs typeface="Times New Roman" panose="02020603050405020304" pitchFamily="18" charset="0"/>
              </a:rPr>
              <a:t>DATASET DESCRIPTION</a:t>
            </a:r>
            <a:endParaRPr lang="en-PK"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E9291CA-1D90-1C89-5091-C7D513B1E2FE}"/>
              </a:ext>
            </a:extLst>
          </p:cNvPr>
          <p:cNvSpPr txBox="1"/>
          <p:nvPr/>
        </p:nvSpPr>
        <p:spPr>
          <a:xfrm>
            <a:off x="4015878" y="1307597"/>
            <a:ext cx="4160242" cy="369332"/>
          </a:xfrm>
          <a:prstGeom prst="rect">
            <a:avLst/>
          </a:prstGeom>
          <a:noFill/>
        </p:spPr>
        <p:txBody>
          <a:bodyPr wrap="none" rtlCol="0">
            <a:spAutoFit/>
          </a:bodyPr>
          <a:lstStyle/>
          <a:p>
            <a:pPr algn="ctr"/>
            <a:r>
              <a:rPr lang="en-IN" dirty="0"/>
              <a:t>Dataset Information: Brain MRI Images</a:t>
            </a:r>
          </a:p>
        </p:txBody>
      </p:sp>
      <p:sp>
        <p:nvSpPr>
          <p:cNvPr id="3" name="TextBox 2">
            <a:extLst>
              <a:ext uri="{FF2B5EF4-FFF2-40B4-BE49-F238E27FC236}">
                <a16:creationId xmlns:a16="http://schemas.microsoft.com/office/drawing/2014/main" id="{208749CF-1ABB-D6AE-584D-21E4E74B72DF}"/>
              </a:ext>
            </a:extLst>
          </p:cNvPr>
          <p:cNvSpPr txBox="1"/>
          <p:nvPr/>
        </p:nvSpPr>
        <p:spPr>
          <a:xfrm>
            <a:off x="1142999" y="2137153"/>
            <a:ext cx="2891112" cy="369332"/>
          </a:xfrm>
          <a:prstGeom prst="rect">
            <a:avLst/>
          </a:prstGeom>
          <a:noFill/>
        </p:spPr>
        <p:txBody>
          <a:bodyPr wrap="none" rtlCol="0">
            <a:spAutoFit/>
          </a:bodyPr>
          <a:lstStyle/>
          <a:p>
            <a:r>
              <a:rPr lang="en-IN" dirty="0"/>
              <a:t>Images with Brain Tumour</a:t>
            </a:r>
          </a:p>
        </p:txBody>
      </p:sp>
      <p:pic>
        <p:nvPicPr>
          <p:cNvPr id="6" name="Picture 5" descr="A close-up of a brain scan&#10;&#10;Description automatically generated">
            <a:extLst>
              <a:ext uri="{FF2B5EF4-FFF2-40B4-BE49-F238E27FC236}">
                <a16:creationId xmlns:a16="http://schemas.microsoft.com/office/drawing/2014/main" id="{DE541A5F-D8A5-3E79-534E-61FF13A93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049" y="3139989"/>
            <a:ext cx="2026310" cy="2454086"/>
          </a:xfrm>
          <a:prstGeom prst="rect">
            <a:avLst/>
          </a:prstGeom>
        </p:spPr>
      </p:pic>
      <p:sp>
        <p:nvSpPr>
          <p:cNvPr id="10" name="TextBox 9">
            <a:extLst>
              <a:ext uri="{FF2B5EF4-FFF2-40B4-BE49-F238E27FC236}">
                <a16:creationId xmlns:a16="http://schemas.microsoft.com/office/drawing/2014/main" id="{EE653305-9F60-72FA-1AD6-475DC888725D}"/>
              </a:ext>
            </a:extLst>
          </p:cNvPr>
          <p:cNvSpPr txBox="1"/>
          <p:nvPr/>
        </p:nvSpPr>
        <p:spPr>
          <a:xfrm>
            <a:off x="7406950" y="2137153"/>
            <a:ext cx="3217547" cy="369332"/>
          </a:xfrm>
          <a:prstGeom prst="rect">
            <a:avLst/>
          </a:prstGeom>
          <a:noFill/>
        </p:spPr>
        <p:txBody>
          <a:bodyPr wrap="none" rtlCol="0">
            <a:spAutoFit/>
          </a:bodyPr>
          <a:lstStyle/>
          <a:p>
            <a:r>
              <a:rPr lang="en-IN" dirty="0"/>
              <a:t>Images without Brain Tumour</a:t>
            </a:r>
          </a:p>
        </p:txBody>
      </p:sp>
      <p:pic>
        <p:nvPicPr>
          <p:cNvPr id="12" name="Picture 11" descr="A close-up of a brain scan&#10;&#10;Description automatically generated">
            <a:extLst>
              <a:ext uri="{FF2B5EF4-FFF2-40B4-BE49-F238E27FC236}">
                <a16:creationId xmlns:a16="http://schemas.microsoft.com/office/drawing/2014/main" id="{7D18FA14-BEDA-413F-B201-CB7D668D5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5295" y="3100270"/>
            <a:ext cx="1914525" cy="2381250"/>
          </a:xfrm>
          <a:prstGeom prst="rect">
            <a:avLst/>
          </a:prstGeom>
        </p:spPr>
      </p:pic>
      <p:pic>
        <p:nvPicPr>
          <p:cNvPr id="14" name="Picture 13" descr="A close-up of a brain scan&#10;&#10;Description automatically generated">
            <a:extLst>
              <a:ext uri="{FF2B5EF4-FFF2-40B4-BE49-F238E27FC236}">
                <a16:creationId xmlns:a16="http://schemas.microsoft.com/office/drawing/2014/main" id="{68E7323B-4D6F-829C-DC9D-7B39EB59F4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5723" y="3139989"/>
            <a:ext cx="1743797" cy="2301812"/>
          </a:xfrm>
          <a:prstGeom prst="rect">
            <a:avLst/>
          </a:prstGeom>
        </p:spPr>
      </p:pic>
      <p:pic>
        <p:nvPicPr>
          <p:cNvPr id="11" name="Picture 10" descr="A close-up of a brain scan&#10;&#10;Description automatically generated">
            <a:extLst>
              <a:ext uri="{FF2B5EF4-FFF2-40B4-BE49-F238E27FC236}">
                <a16:creationId xmlns:a16="http://schemas.microsoft.com/office/drawing/2014/main" id="{FB83E24A-F8DB-934A-40AE-A19475609C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7245" y="3151375"/>
            <a:ext cx="2398608" cy="2442700"/>
          </a:xfrm>
          <a:prstGeom prst="rect">
            <a:avLst/>
          </a:prstGeom>
        </p:spPr>
      </p:pic>
    </p:spTree>
    <p:extLst>
      <p:ext uri="{BB962C8B-B14F-4D97-AF65-F5344CB8AC3E}">
        <p14:creationId xmlns:p14="http://schemas.microsoft.com/office/powerpoint/2010/main" val="12553051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70E65F-5EB2-7957-2560-F8A2D5BD61F4}"/>
              </a:ext>
            </a:extLst>
          </p:cNvPr>
          <p:cNvSpPr>
            <a:spLocks noGrp="1"/>
          </p:cNvSpPr>
          <p:nvPr>
            <p:ph type="title"/>
          </p:nvPr>
        </p:nvSpPr>
        <p:spPr>
          <a:xfrm>
            <a:off x="1142999" y="182470"/>
            <a:ext cx="9905999" cy="1360898"/>
          </a:xfrm>
        </p:spPr>
        <p:txBody>
          <a:bodyPr/>
          <a:lstStyle/>
          <a:p>
            <a:pPr algn="ctr"/>
            <a:r>
              <a:rPr lang="en-IN" b="1" dirty="0">
                <a:latin typeface="Times New Roman" panose="02020603050405020304" pitchFamily="18" charset="0"/>
                <a:cs typeface="Times New Roman" panose="02020603050405020304" pitchFamily="18" charset="0"/>
              </a:rPr>
              <a:t>PROJECT ROADMAP</a:t>
            </a:r>
            <a:endParaRPr lang="en-PK" b="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09209832-A1A1-F9A4-024F-B6F5965C717F}"/>
              </a:ext>
            </a:extLst>
          </p:cNvPr>
          <p:cNvPicPr>
            <a:picLocks noChangeAspect="1"/>
          </p:cNvPicPr>
          <p:nvPr/>
        </p:nvPicPr>
        <p:blipFill>
          <a:blip r:embed="rId2"/>
          <a:srcRect l="991" t="8456"/>
          <a:stretch/>
        </p:blipFill>
        <p:spPr>
          <a:xfrm>
            <a:off x="1444698" y="1166327"/>
            <a:ext cx="9302600" cy="4863623"/>
          </a:xfrm>
          <a:prstGeom prst="rect">
            <a:avLst/>
          </a:prstGeom>
        </p:spPr>
      </p:pic>
    </p:spTree>
    <p:extLst>
      <p:ext uri="{BB962C8B-B14F-4D97-AF65-F5344CB8AC3E}">
        <p14:creationId xmlns:p14="http://schemas.microsoft.com/office/powerpoint/2010/main" val="22284018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70E65F-5EB2-7957-2560-F8A2D5BD61F4}"/>
              </a:ext>
            </a:extLst>
          </p:cNvPr>
          <p:cNvSpPr>
            <a:spLocks noGrp="1"/>
          </p:cNvSpPr>
          <p:nvPr>
            <p:ph type="title"/>
          </p:nvPr>
        </p:nvSpPr>
        <p:spPr>
          <a:xfrm>
            <a:off x="1142999" y="182470"/>
            <a:ext cx="9905999" cy="1360898"/>
          </a:xfrm>
        </p:spPr>
        <p:txBody>
          <a:bodyPr/>
          <a:lstStyle/>
          <a:p>
            <a:pPr algn="ctr"/>
            <a:r>
              <a:rPr lang="en-IN" b="1" dirty="0">
                <a:latin typeface="Times New Roman" panose="02020603050405020304" pitchFamily="18" charset="0"/>
                <a:cs typeface="Times New Roman" panose="02020603050405020304" pitchFamily="18" charset="0"/>
              </a:rPr>
              <a:t>WORK PLAN</a:t>
            </a:r>
            <a:endParaRPr lang="en-PK"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1D98B1D-AE51-0CB9-3E74-107E2F0A3241}"/>
              </a:ext>
            </a:extLst>
          </p:cNvPr>
          <p:cNvPicPr>
            <a:picLocks noChangeAspect="1"/>
          </p:cNvPicPr>
          <p:nvPr/>
        </p:nvPicPr>
        <p:blipFill>
          <a:blip r:embed="rId2"/>
          <a:srcRect t="11943"/>
          <a:stretch/>
        </p:blipFill>
        <p:spPr>
          <a:xfrm>
            <a:off x="1262604" y="1240973"/>
            <a:ext cx="9666788" cy="4741564"/>
          </a:xfrm>
          <a:prstGeom prst="rect">
            <a:avLst/>
          </a:prstGeom>
        </p:spPr>
      </p:pic>
    </p:spTree>
    <p:extLst>
      <p:ext uri="{BB962C8B-B14F-4D97-AF65-F5344CB8AC3E}">
        <p14:creationId xmlns:p14="http://schemas.microsoft.com/office/powerpoint/2010/main" val="34955775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70E65F-5EB2-7957-2560-F8A2D5BD61F4}"/>
              </a:ext>
            </a:extLst>
          </p:cNvPr>
          <p:cNvSpPr>
            <a:spLocks noGrp="1"/>
          </p:cNvSpPr>
          <p:nvPr>
            <p:ph type="title"/>
          </p:nvPr>
        </p:nvSpPr>
        <p:spPr>
          <a:xfrm>
            <a:off x="1142999" y="182470"/>
            <a:ext cx="9905999" cy="1360898"/>
          </a:xfrm>
        </p:spPr>
        <p:txBody>
          <a:bodyPr/>
          <a:lstStyle/>
          <a:p>
            <a:pPr algn="ctr"/>
            <a:r>
              <a:rPr lang="en-IN" b="1" dirty="0">
                <a:latin typeface="Times New Roman" panose="02020603050405020304" pitchFamily="18" charset="0"/>
                <a:cs typeface="Times New Roman" panose="02020603050405020304" pitchFamily="18" charset="0"/>
              </a:rPr>
              <a:t>REFERENCES</a:t>
            </a:r>
            <a:endParaRPr lang="en-PK"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31682541-2CB7-D533-2B6B-24B134C50EB5}"/>
              </a:ext>
            </a:extLst>
          </p:cNvPr>
          <p:cNvSpPr>
            <a:spLocks noGrp="1"/>
          </p:cNvSpPr>
          <p:nvPr>
            <p:ph idx="1"/>
          </p:nvPr>
        </p:nvSpPr>
        <p:spPr>
          <a:xfrm>
            <a:off x="1143000" y="1543368"/>
            <a:ext cx="9905999" cy="4355776"/>
          </a:xfrm>
        </p:spPr>
        <p:txBody>
          <a:bodyPr>
            <a:normAutofit/>
          </a:bodyPr>
          <a:lstStyle/>
          <a:p>
            <a:pPr marL="342900" indent="-342900" algn="just">
              <a:buFont typeface="+mj-lt"/>
              <a:buAutoNum type="arabicPeriod"/>
            </a:pP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M. Rizwan, A. Shabbir, A. R. Javed, M. Shabbir, T. Baker, and D. Al-</a:t>
            </a:r>
            <a:r>
              <a:rPr lang="en-IN"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Jumeily</a:t>
            </a: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 Obe, “Brain </a:t>
            </a:r>
            <a:r>
              <a:rPr lang="en-IN"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Tumor</a:t>
            </a: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and Glioma Grade Classification Using Gaussian Convolutional Neural Network,” </a:t>
            </a:r>
            <a:r>
              <a:rPr lang="en-IN"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IEEE Access</a:t>
            </a: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 vol. 10, pp. 29731–29740, 2022, </a:t>
            </a:r>
            <a:r>
              <a:rPr lang="en-IN"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 10.1109/ACCESS.2022.3153108.</a:t>
            </a: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lgn="just">
              <a:buFont typeface="+mj-lt"/>
              <a:buAutoNum type="arabicPeriod"/>
            </a:pP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S. A. Qureshi </a:t>
            </a:r>
            <a:r>
              <a:rPr lang="en-IN"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et al.</a:t>
            </a: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 “Intelligent Ultra-Light Deep Learning Model for Multi-Class Brain </a:t>
            </a:r>
            <a:r>
              <a:rPr lang="en-IN"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Tumor</a:t>
            </a: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 Detection,” </a:t>
            </a:r>
            <a:r>
              <a:rPr lang="en-IN"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Applied Sciences (Switzerland)</a:t>
            </a: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 vol. 12, no. 8, Apr. 2022, </a:t>
            </a:r>
            <a:r>
              <a:rPr lang="en-IN"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 10.3390/app12083715.</a:t>
            </a:r>
            <a:r>
              <a:rPr lang="en-US" dirty="0">
                <a:latin typeface="Times New Roman" panose="02020603050405020304" pitchFamily="18" charset="0"/>
                <a:cs typeface="Times New Roman" panose="02020603050405020304" pitchFamily="18" charset="0"/>
              </a:rPr>
              <a:t> </a:t>
            </a:r>
          </a:p>
          <a:p>
            <a:pPr marL="342900" indent="-342900" algn="just">
              <a:buFont typeface="+mj-lt"/>
              <a:buAutoNum type="arabicPeriod"/>
            </a:pPr>
            <a:r>
              <a:rPr lang="en-IN"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Dr.</a:t>
            </a: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 Prof. M. Sharma, M. </a:t>
            </a:r>
            <a:r>
              <a:rPr lang="en-IN"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Gahlot</a:t>
            </a: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and S. Chaudhary, “Brain </a:t>
            </a:r>
            <a:r>
              <a:rPr lang="en-IN"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Tumor</a:t>
            </a: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 Detection Using Deep Learning,” </a:t>
            </a:r>
            <a:r>
              <a:rPr lang="en-IN"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INTERANTIONAL JOURNAL OF SCIENTIFIC RESEARCH IN ENGINEERING AND MANAGEMENT</a:t>
            </a: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 vol. 07, no. 12, pp. 1–10, Dec. 2023, </a:t>
            </a:r>
            <a:r>
              <a:rPr lang="en-IN"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 10.55041/IJSREM27567.</a:t>
            </a: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lgn="just">
              <a:buFont typeface="+mj-lt"/>
              <a:buAutoNum type="arabicPeriod"/>
            </a:pP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H. </a:t>
            </a:r>
            <a:r>
              <a:rPr lang="en-IN"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ZainEldin</a:t>
            </a: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et al.</a:t>
            </a: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 “Brain </a:t>
            </a:r>
            <a:r>
              <a:rPr lang="en-IN"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Tumor</a:t>
            </a: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 Detection and Classification Using Deep Learning and Sine-Cosine Fitness Grey Wolf Optimization,” </a:t>
            </a:r>
            <a:r>
              <a:rPr lang="en-IN"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Bioengineering</a:t>
            </a: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 vol. 10, no. 1, Jan. 2023, </a:t>
            </a:r>
            <a:r>
              <a:rPr lang="en-IN"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 10.3390/bioengineering10010018.</a:t>
            </a: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buFont typeface="+mj-lt"/>
              <a:buAutoNum type="arabicPeriod"/>
            </a:pP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33310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33" name="Straight Connector 1032">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35" name="Rectangle 1034">
            <a:extLst>
              <a:ext uri="{FF2B5EF4-FFF2-40B4-BE49-F238E27FC236}">
                <a16:creationId xmlns:a16="http://schemas.microsoft.com/office/drawing/2014/main" id="{C3B0A228-9EA3-4009-A82E-9402BBC72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0474A4F-089E-F2B5-24F6-8775A2C73C84}"/>
              </a:ext>
            </a:extLst>
          </p:cNvPr>
          <p:cNvSpPr>
            <a:spLocks noGrp="1"/>
          </p:cNvSpPr>
          <p:nvPr>
            <p:ph type="title"/>
          </p:nvPr>
        </p:nvSpPr>
        <p:spPr>
          <a:xfrm>
            <a:off x="895598" y="2121355"/>
            <a:ext cx="4422710" cy="908956"/>
          </a:xfrm>
        </p:spPr>
        <p:txBody>
          <a:bodyPr vert="horz" lIns="91440" tIns="45720" rIns="91440" bIns="45720" rtlCol="0" anchor="t">
            <a:normAutofit/>
          </a:bodyPr>
          <a:lstStyle/>
          <a:p>
            <a:pPr algn="l"/>
            <a:r>
              <a:rPr lang="en-US" sz="4800" cap="all" spc="300" dirty="0">
                <a:latin typeface="Times New Roman" panose="02020603050405020304" pitchFamily="18" charset="0"/>
                <a:cs typeface="Times New Roman" panose="02020603050405020304" pitchFamily="18" charset="0"/>
              </a:rPr>
              <a:t>Thank you</a:t>
            </a:r>
          </a:p>
        </p:txBody>
      </p:sp>
      <p:pic>
        <p:nvPicPr>
          <p:cNvPr id="1026" name="Picture 2" descr="A Neural Network, Connected to a Human Brain, Could Mean More Advanced  Prosthetics">
            <a:extLst>
              <a:ext uri="{FF2B5EF4-FFF2-40B4-BE49-F238E27FC236}">
                <a16:creationId xmlns:a16="http://schemas.microsoft.com/office/drawing/2014/main" id="{4CF99DCC-F808-3AAF-A6D4-D9011FEA0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472" r="8874"/>
          <a:stretch/>
        </p:blipFill>
        <p:spPr bwMode="auto">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a:noFill/>
          <a:extLst>
            <a:ext uri="{909E8E84-426E-40DD-AFC4-6F175D3DCCD1}">
              <a14:hiddenFill xmlns:a14="http://schemas.microsoft.com/office/drawing/2010/main">
                <a:solidFill>
                  <a:srgbClr val="FFFFFF"/>
                </a:solidFill>
              </a14:hiddenFill>
            </a:ext>
          </a:extLst>
        </p:spPr>
      </p:pic>
      <p:sp>
        <p:nvSpPr>
          <p:cNvPr id="1037" name="Freeform: Shape 1036">
            <a:extLst>
              <a:ext uri="{FF2B5EF4-FFF2-40B4-BE49-F238E27FC236}">
                <a16:creationId xmlns:a16="http://schemas.microsoft.com/office/drawing/2014/main" id="{02E0C409-730D-455F-AA8F-0646ABDB1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8973" y="0"/>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91307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20,600+ Brain Tumor Stock Photos, Pictures &amp; Royalty-Free Images - iStock |  Brain tumor scan, Brain tumor icon, Mouse brain tumor">
            <a:extLst>
              <a:ext uri="{FF2B5EF4-FFF2-40B4-BE49-F238E27FC236}">
                <a16:creationId xmlns:a16="http://schemas.microsoft.com/office/drawing/2014/main" id="{3566BF9C-D2FD-6C74-6B90-608B69469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52" r="1" b="5032"/>
          <a:stretch/>
        </p:blipFill>
        <p:spPr bwMode="auto">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a:noFill/>
          <a:extLst>
            <a:ext uri="{909E8E84-426E-40DD-AFC4-6F175D3DCCD1}">
              <a14:hiddenFill xmlns:a14="http://schemas.microsoft.com/office/drawing/2010/main">
                <a:solidFill>
                  <a:srgbClr val="FFFFFF"/>
                </a:solidFill>
              </a14:hiddenFill>
            </a:ext>
          </a:extLst>
        </p:spPr>
      </p:pic>
      <p:sp>
        <p:nvSpPr>
          <p:cNvPr id="5129" name="Freeform: Shape 5128">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E4E370-DC19-8F72-396C-CF91837270CE}"/>
              </a:ext>
            </a:extLst>
          </p:cNvPr>
          <p:cNvSpPr>
            <a:spLocks noGrp="1"/>
          </p:cNvSpPr>
          <p:nvPr>
            <p:ph type="title"/>
          </p:nvPr>
        </p:nvSpPr>
        <p:spPr>
          <a:xfrm>
            <a:off x="1143001" y="872937"/>
            <a:ext cx="5920740" cy="1360898"/>
          </a:xfrm>
        </p:spPr>
        <p:txBody>
          <a:bodyPr>
            <a:normAutofit/>
          </a:bodyPr>
          <a:lstStyle/>
          <a:p>
            <a:r>
              <a:rPr lang="en-IN" b="1" dirty="0">
                <a:latin typeface="Times New Roman" panose="02020603050405020304" pitchFamily="18" charset="0"/>
                <a:cs typeface="Times New Roman" panose="02020603050405020304" pitchFamily="18" charset="0"/>
              </a:rPr>
              <a:t>CONTENTS</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EE15D06-1D37-B1ED-89E5-14205E5B897B}"/>
              </a:ext>
            </a:extLst>
          </p:cNvPr>
          <p:cNvSpPr>
            <a:spLocks noGrp="1"/>
          </p:cNvSpPr>
          <p:nvPr>
            <p:ph idx="1"/>
          </p:nvPr>
        </p:nvSpPr>
        <p:spPr>
          <a:xfrm>
            <a:off x="1143002" y="2332029"/>
            <a:ext cx="4118906" cy="3840171"/>
          </a:xfrm>
        </p:spPr>
        <p:txBody>
          <a:bodyPr>
            <a:normAutofit/>
          </a:bodyPr>
          <a:lstStyle/>
          <a:p>
            <a:pPr>
              <a:lnSpc>
                <a:spcPct val="110000"/>
              </a:lnSpc>
              <a:buFont typeface="Wingdings" panose="05000000000000000000" pitchFamily="2" charset="2"/>
              <a:buChar char="Ø"/>
            </a:pPr>
            <a:r>
              <a:rPr lang="en-US" sz="1700"/>
              <a:t>Introduction</a:t>
            </a:r>
          </a:p>
          <a:p>
            <a:pPr>
              <a:lnSpc>
                <a:spcPct val="110000"/>
              </a:lnSpc>
              <a:buFont typeface="Wingdings" panose="05000000000000000000" pitchFamily="2" charset="2"/>
              <a:buChar char="Ø"/>
            </a:pPr>
            <a:r>
              <a:rPr lang="en-US" sz="1700"/>
              <a:t>Problem Statement</a:t>
            </a:r>
          </a:p>
          <a:p>
            <a:pPr>
              <a:lnSpc>
                <a:spcPct val="110000"/>
              </a:lnSpc>
              <a:buFont typeface="Wingdings" panose="05000000000000000000" pitchFamily="2" charset="2"/>
              <a:buChar char="Ø"/>
            </a:pPr>
            <a:r>
              <a:rPr lang="en-US" sz="1700"/>
              <a:t>Objectives</a:t>
            </a:r>
          </a:p>
          <a:p>
            <a:pPr>
              <a:lnSpc>
                <a:spcPct val="110000"/>
              </a:lnSpc>
              <a:buFont typeface="Wingdings" panose="05000000000000000000" pitchFamily="2" charset="2"/>
              <a:buChar char="Ø"/>
            </a:pPr>
            <a:r>
              <a:rPr lang="en-US" sz="1700"/>
              <a:t>Literature Review</a:t>
            </a:r>
          </a:p>
          <a:p>
            <a:pPr>
              <a:lnSpc>
                <a:spcPct val="110000"/>
              </a:lnSpc>
              <a:buFont typeface="Wingdings" panose="05000000000000000000" pitchFamily="2" charset="2"/>
              <a:buChar char="Ø"/>
            </a:pPr>
            <a:r>
              <a:rPr lang="en-US" sz="1700"/>
              <a:t>Methodology</a:t>
            </a:r>
          </a:p>
          <a:p>
            <a:pPr>
              <a:lnSpc>
                <a:spcPct val="110000"/>
              </a:lnSpc>
              <a:buFont typeface="Wingdings" panose="05000000000000000000" pitchFamily="2" charset="2"/>
              <a:buChar char="Ø"/>
            </a:pPr>
            <a:r>
              <a:rPr lang="en-US" sz="1700"/>
              <a:t>Dataset Description</a:t>
            </a:r>
          </a:p>
          <a:p>
            <a:pPr>
              <a:lnSpc>
                <a:spcPct val="110000"/>
              </a:lnSpc>
              <a:buFont typeface="Wingdings" panose="05000000000000000000" pitchFamily="2" charset="2"/>
              <a:buChar char="Ø"/>
            </a:pPr>
            <a:r>
              <a:rPr lang="en-US" sz="1700"/>
              <a:t>Project Road Map</a:t>
            </a:r>
          </a:p>
          <a:p>
            <a:pPr>
              <a:lnSpc>
                <a:spcPct val="110000"/>
              </a:lnSpc>
              <a:buFont typeface="Wingdings" panose="05000000000000000000" pitchFamily="2" charset="2"/>
              <a:buChar char="Ø"/>
            </a:pPr>
            <a:r>
              <a:rPr lang="en-US" sz="1700"/>
              <a:t>Work Plan</a:t>
            </a:r>
          </a:p>
          <a:p>
            <a:pPr>
              <a:lnSpc>
                <a:spcPct val="110000"/>
              </a:lnSpc>
              <a:buFont typeface="Wingdings" panose="05000000000000000000" pitchFamily="2" charset="2"/>
              <a:buChar char="Ø"/>
            </a:pPr>
            <a:r>
              <a:rPr lang="en-US" sz="1700"/>
              <a:t>References</a:t>
            </a:r>
          </a:p>
        </p:txBody>
      </p:sp>
      <p:pic>
        <p:nvPicPr>
          <p:cNvPr id="4" name="Picture 3" descr="A red circle with text and a logo&#10;&#10;Description automatically generated">
            <a:extLst>
              <a:ext uri="{FF2B5EF4-FFF2-40B4-BE49-F238E27FC236}">
                <a16:creationId xmlns:a16="http://schemas.microsoft.com/office/drawing/2014/main" id="{BCB6EF46-B94F-04B9-5F84-0561F4E08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9" y="149514"/>
            <a:ext cx="940789" cy="940789"/>
          </a:xfrm>
          <a:prstGeom prst="rect">
            <a:avLst/>
          </a:prstGeom>
        </p:spPr>
      </p:pic>
    </p:spTree>
    <p:extLst>
      <p:ext uri="{BB962C8B-B14F-4D97-AF65-F5344CB8AC3E}">
        <p14:creationId xmlns:p14="http://schemas.microsoft.com/office/powerpoint/2010/main" val="29090556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20,600+ Brain Tumor Stock Photos, Pictures &amp; Royalty-Free Images - iStock |  Brain tumor scan, Brain tumor icon, Mouse brain tumor">
            <a:extLst>
              <a:ext uri="{FF2B5EF4-FFF2-40B4-BE49-F238E27FC236}">
                <a16:creationId xmlns:a16="http://schemas.microsoft.com/office/drawing/2014/main" id="{11A125AB-A0AC-BD60-3715-0416AA3DB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52" r="1" b="5032"/>
          <a:stretch/>
        </p:blipFill>
        <p:spPr bwMode="auto">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a:noFill/>
          <a:extLst>
            <a:ext uri="{909E8E84-426E-40DD-AFC4-6F175D3DCCD1}">
              <a14:hiddenFill xmlns:a14="http://schemas.microsoft.com/office/drawing/2010/main">
                <a:solidFill>
                  <a:srgbClr val="FFFFFF"/>
                </a:solidFill>
              </a14:hiddenFill>
            </a:ext>
          </a:extLst>
        </p:spPr>
      </p:pic>
      <p:sp>
        <p:nvSpPr>
          <p:cNvPr id="4105" name="Freeform: Shape 4104">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3">
            <a:extLst>
              <a:ext uri="{FF2B5EF4-FFF2-40B4-BE49-F238E27FC236}">
                <a16:creationId xmlns:a16="http://schemas.microsoft.com/office/drawing/2014/main" id="{7361C218-C7FE-9E39-ABF1-C37667AD25A6}"/>
              </a:ext>
            </a:extLst>
          </p:cNvPr>
          <p:cNvSpPr>
            <a:spLocks noGrp="1"/>
          </p:cNvSpPr>
          <p:nvPr>
            <p:ph type="title"/>
          </p:nvPr>
        </p:nvSpPr>
        <p:spPr>
          <a:xfrm>
            <a:off x="214603" y="1166010"/>
            <a:ext cx="5920740" cy="1360898"/>
          </a:xfrm>
        </p:spPr>
        <p:txBody>
          <a:bodyPr>
            <a:normAutofit/>
          </a:bodyPr>
          <a:lstStyle/>
          <a:p>
            <a:r>
              <a:rPr lang="en-IN" b="1" dirty="0">
                <a:latin typeface="Times New Roman" panose="02020603050405020304" pitchFamily="18" charset="0"/>
                <a:cs typeface="Times New Roman" panose="02020603050405020304" pitchFamily="18" charset="0"/>
              </a:rPr>
              <a:t>INTRODUCTION</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2ED4E9-BFFB-3DB9-1450-8CB0E04A16FD}"/>
              </a:ext>
            </a:extLst>
          </p:cNvPr>
          <p:cNvSpPr>
            <a:spLocks noGrp="1"/>
          </p:cNvSpPr>
          <p:nvPr>
            <p:ph idx="1"/>
          </p:nvPr>
        </p:nvSpPr>
        <p:spPr>
          <a:xfrm>
            <a:off x="214603" y="2602616"/>
            <a:ext cx="6382139" cy="3840171"/>
          </a:xfrm>
        </p:spPr>
        <p:txBody>
          <a:bodyPr>
            <a:normAutofit/>
          </a:bodyPr>
          <a:lstStyle/>
          <a:p>
            <a:pPr algn="just">
              <a:lnSpc>
                <a:spcPct val="110000"/>
              </a:lnSpc>
            </a:pPr>
            <a:r>
              <a:rPr lang="en-US" sz="1600" dirty="0">
                <a:latin typeface="Times New Roman" panose="02020603050405020304" pitchFamily="18" charset="0"/>
                <a:cs typeface="Times New Roman" panose="02020603050405020304" pitchFamily="18" charset="0"/>
              </a:rPr>
              <a:t>Recent advancements in machine learning, particularly deep learning, enable precise recognition of medical imaging patterns.</a:t>
            </a:r>
          </a:p>
          <a:p>
            <a:pPr algn="just">
              <a:lnSpc>
                <a:spcPct val="110000"/>
              </a:lnSpc>
            </a:pPr>
            <a:r>
              <a:rPr lang="en-US" sz="1600" dirty="0">
                <a:latin typeface="Times New Roman" panose="02020603050405020304" pitchFamily="18" charset="0"/>
                <a:cs typeface="Times New Roman" panose="02020603050405020304" pitchFamily="18" charset="0"/>
              </a:rPr>
              <a:t>This study employs diverse machine-learning techniques, including a Pre-trained deep learning model, on a substantial MRI dataset.</a:t>
            </a:r>
          </a:p>
          <a:p>
            <a:pPr algn="just">
              <a:lnSpc>
                <a:spcPct val="110000"/>
              </a:lnSpc>
            </a:pPr>
            <a:r>
              <a:rPr lang="en-US" sz="1600" dirty="0">
                <a:latin typeface="Times New Roman" panose="02020603050405020304" pitchFamily="18" charset="0"/>
                <a:cs typeface="Times New Roman" panose="02020603050405020304" pitchFamily="18" charset="0"/>
              </a:rPr>
              <a:t>Evaluation of multiple pre-trained deep learning models on a dataset comprising huge number of brain tumor (MRI) images provides insights into their performance.</a:t>
            </a:r>
          </a:p>
          <a:p>
            <a:pPr algn="just">
              <a:lnSpc>
                <a:spcPct val="110000"/>
              </a:lnSpc>
            </a:pPr>
            <a:r>
              <a:rPr lang="en-US" sz="1600" dirty="0">
                <a:latin typeface="Times New Roman" panose="02020603050405020304" pitchFamily="18" charset="0"/>
                <a:cs typeface="Times New Roman" panose="02020603050405020304" pitchFamily="18" charset="0"/>
              </a:rPr>
              <a:t>This research significantly contributes to ongoing endeavors in brain tumor detection, utilizing state-of-the-art machine learning and deep learning techniques, and the results are compared with existing literature to advance our understanding of effective approaches in brain tumor detection.</a:t>
            </a:r>
            <a:endParaRPr lang="en-PK" sz="1600" dirty="0">
              <a:latin typeface="Times New Roman" panose="02020603050405020304" pitchFamily="18" charset="0"/>
              <a:cs typeface="Times New Roman" panose="02020603050405020304" pitchFamily="18" charset="0"/>
            </a:endParaRPr>
          </a:p>
        </p:txBody>
      </p:sp>
      <p:pic>
        <p:nvPicPr>
          <p:cNvPr id="2" name="Picture 1" descr="A red circle with text and a logo&#10;&#10;Description automatically generated">
            <a:extLst>
              <a:ext uri="{FF2B5EF4-FFF2-40B4-BE49-F238E27FC236}">
                <a16:creationId xmlns:a16="http://schemas.microsoft.com/office/drawing/2014/main" id="{AA96490C-6BE4-8A60-36B6-160064E21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9" y="149514"/>
            <a:ext cx="940789" cy="940789"/>
          </a:xfrm>
          <a:prstGeom prst="rect">
            <a:avLst/>
          </a:prstGeom>
        </p:spPr>
      </p:pic>
    </p:spTree>
    <p:extLst>
      <p:ext uri="{BB962C8B-B14F-4D97-AF65-F5344CB8AC3E}">
        <p14:creationId xmlns:p14="http://schemas.microsoft.com/office/powerpoint/2010/main" val="22330082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20,600+ Brain Tumor Stock Photos, Pictures &amp; Royalty-Free Images - iStock |  Brain tumor scan, Brain tumor icon, Mouse brain tumor">
            <a:extLst>
              <a:ext uri="{FF2B5EF4-FFF2-40B4-BE49-F238E27FC236}">
                <a16:creationId xmlns:a16="http://schemas.microsoft.com/office/drawing/2014/main" id="{DCF89E0A-9A74-6106-D3E7-1F4FD9628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52" r="1" b="5032"/>
          <a:stretch/>
        </p:blipFill>
        <p:spPr bwMode="auto">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a:noFill/>
          <a:extLst>
            <a:ext uri="{909E8E84-426E-40DD-AFC4-6F175D3DCCD1}">
              <a14:hiddenFill xmlns:a14="http://schemas.microsoft.com/office/drawing/2010/main">
                <a:solidFill>
                  <a:srgbClr val="FFFFFF"/>
                </a:solidFill>
              </a14:hiddenFill>
            </a:ext>
          </a:extLst>
        </p:spPr>
      </p:pic>
      <p:sp>
        <p:nvSpPr>
          <p:cNvPr id="1035" name="Freeform: Shape 1034">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3">
            <a:extLst>
              <a:ext uri="{FF2B5EF4-FFF2-40B4-BE49-F238E27FC236}">
                <a16:creationId xmlns:a16="http://schemas.microsoft.com/office/drawing/2014/main" id="{7361C218-C7FE-9E39-ABF1-C37667AD25A6}"/>
              </a:ext>
            </a:extLst>
          </p:cNvPr>
          <p:cNvSpPr>
            <a:spLocks noGrp="1"/>
          </p:cNvSpPr>
          <p:nvPr>
            <p:ph type="title"/>
          </p:nvPr>
        </p:nvSpPr>
        <p:spPr>
          <a:xfrm>
            <a:off x="261258" y="1143579"/>
            <a:ext cx="6195526" cy="1360898"/>
          </a:xfrm>
        </p:spPr>
        <p:txBody>
          <a:bodyPr>
            <a:normAutofit/>
          </a:bodyPr>
          <a:lstStyle/>
          <a:p>
            <a:r>
              <a:rPr lang="en-IN" b="1" dirty="0">
                <a:latin typeface="Times New Roman" panose="02020603050405020304" pitchFamily="18" charset="0"/>
                <a:cs typeface="Times New Roman" panose="02020603050405020304" pitchFamily="18" charset="0"/>
              </a:rPr>
              <a:t>PROBLEM STATEMENT</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2ED4E9-BFFB-3DB9-1450-8CB0E04A16FD}"/>
              </a:ext>
            </a:extLst>
          </p:cNvPr>
          <p:cNvSpPr>
            <a:spLocks noGrp="1"/>
          </p:cNvSpPr>
          <p:nvPr>
            <p:ph idx="1"/>
          </p:nvPr>
        </p:nvSpPr>
        <p:spPr>
          <a:xfrm>
            <a:off x="261258" y="2557948"/>
            <a:ext cx="5999583" cy="2697171"/>
          </a:xfrm>
        </p:spPr>
        <p:txBody>
          <a:bodyPr>
            <a:normAutofit lnSpcReduction="10000"/>
          </a:bodyPr>
          <a:lstStyle/>
          <a:p>
            <a:pPr marL="0" indent="0" algn="just">
              <a:lnSpc>
                <a:spcPct val="110000"/>
              </a:lnSpc>
              <a:buNone/>
            </a:pPr>
            <a:r>
              <a:rPr lang="en-US" sz="1600" dirty="0">
                <a:latin typeface="Times New Roman" panose="02020603050405020304" pitchFamily="18" charset="0"/>
                <a:cs typeface="Times New Roman" panose="02020603050405020304" pitchFamily="18" charset="0"/>
              </a:rPr>
              <a:t>Brain tumor detection is a critical task in medical imaging. Traditional methods are often computationally expensive and require large datasets. Transfer learning offers a promising solution. The goal is to leverage pre-trained deep learning models, trained on massive datasets, to accurately classify whether the tumor is present or not with help of MRI brain images and also to use Explainable AI. This approach aims to improve detection accuracy, reduce the complexity of building new model to detect brain tumors and, also use XAI to explain which features did the model consider to detect whether the tumor is present or not.</a:t>
            </a:r>
            <a:endParaRPr lang="en-PK" sz="1600" dirty="0">
              <a:latin typeface="Times New Roman" panose="02020603050405020304" pitchFamily="18" charset="0"/>
              <a:cs typeface="Times New Roman" panose="02020603050405020304" pitchFamily="18" charset="0"/>
            </a:endParaRPr>
          </a:p>
        </p:txBody>
      </p:sp>
      <p:pic>
        <p:nvPicPr>
          <p:cNvPr id="2" name="Picture 1" descr="A red circle with text and a logo&#10;&#10;Description automatically generated">
            <a:extLst>
              <a:ext uri="{FF2B5EF4-FFF2-40B4-BE49-F238E27FC236}">
                <a16:creationId xmlns:a16="http://schemas.microsoft.com/office/drawing/2014/main" id="{3EBAE1B5-405C-7792-7AE8-3E9C773F04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9" y="149320"/>
            <a:ext cx="940789" cy="940789"/>
          </a:xfrm>
          <a:prstGeom prst="rect">
            <a:avLst/>
          </a:prstGeom>
        </p:spPr>
      </p:pic>
    </p:spTree>
    <p:extLst>
      <p:ext uri="{BB962C8B-B14F-4D97-AF65-F5344CB8AC3E}">
        <p14:creationId xmlns:p14="http://schemas.microsoft.com/office/powerpoint/2010/main" val="11152074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60">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20,600+ Brain Tumor Stock Photos, Pictures &amp; Royalty-Free Images - iStock |  Brain tumor scan, Brain tumor icon, Mouse brain tumor">
            <a:extLst>
              <a:ext uri="{FF2B5EF4-FFF2-40B4-BE49-F238E27FC236}">
                <a16:creationId xmlns:a16="http://schemas.microsoft.com/office/drawing/2014/main" id="{08D6B6D4-3DE0-649B-6D24-463C27519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52" r="1" b="5032"/>
          <a:stretch/>
        </p:blipFill>
        <p:spPr bwMode="auto">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a:noFill/>
          <a:extLst>
            <a:ext uri="{909E8E84-426E-40DD-AFC4-6F175D3DCCD1}">
              <a14:hiddenFill xmlns:a14="http://schemas.microsoft.com/office/drawing/2010/main">
                <a:solidFill>
                  <a:srgbClr val="FFFFFF"/>
                </a:solidFill>
              </a14:hiddenFill>
            </a:ext>
          </a:extLst>
        </p:spPr>
      </p:pic>
      <p:sp>
        <p:nvSpPr>
          <p:cNvPr id="2062" name="Freeform: Shape 2061">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3">
            <a:extLst>
              <a:ext uri="{FF2B5EF4-FFF2-40B4-BE49-F238E27FC236}">
                <a16:creationId xmlns:a16="http://schemas.microsoft.com/office/drawing/2014/main" id="{7361C218-C7FE-9E39-ABF1-C37667AD25A6}"/>
              </a:ext>
            </a:extLst>
          </p:cNvPr>
          <p:cNvSpPr>
            <a:spLocks noGrp="1"/>
          </p:cNvSpPr>
          <p:nvPr>
            <p:ph type="title"/>
          </p:nvPr>
        </p:nvSpPr>
        <p:spPr>
          <a:xfrm>
            <a:off x="438150" y="1178337"/>
            <a:ext cx="5920740" cy="1360898"/>
          </a:xfrm>
        </p:spPr>
        <p:txBody>
          <a:bodyPr>
            <a:normAutofit/>
          </a:bodyPr>
          <a:lstStyle/>
          <a:p>
            <a:r>
              <a:rPr lang="en-IN" b="1" dirty="0">
                <a:latin typeface="Times New Roman" panose="02020603050405020304" pitchFamily="18" charset="0"/>
                <a:cs typeface="Times New Roman" panose="02020603050405020304" pitchFamily="18" charset="0"/>
              </a:rPr>
              <a:t>OBJECTIVES</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2ED4E9-BFFB-3DB9-1450-8CB0E04A16FD}"/>
              </a:ext>
            </a:extLst>
          </p:cNvPr>
          <p:cNvSpPr>
            <a:spLocks noGrp="1"/>
          </p:cNvSpPr>
          <p:nvPr>
            <p:ph idx="1"/>
          </p:nvPr>
        </p:nvSpPr>
        <p:spPr>
          <a:xfrm>
            <a:off x="438150" y="2630610"/>
            <a:ext cx="4647034" cy="1997374"/>
          </a:xfrm>
        </p:spPr>
        <p:txBody>
          <a:bodyPr>
            <a:normAutofit/>
          </a:bodyPr>
          <a:lstStyle/>
          <a:p>
            <a:pPr algn="just">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To detect the brain </a:t>
            </a:r>
            <a:r>
              <a:rPr lang="en-IN" sz="1600" dirty="0" err="1">
                <a:latin typeface="Times New Roman" panose="02020603050405020304" pitchFamily="18" charset="0"/>
                <a:cs typeface="Times New Roman" panose="02020603050405020304" pitchFamily="18" charset="0"/>
              </a:rPr>
              <a:t>tumor</a:t>
            </a:r>
            <a:r>
              <a:rPr lang="en-IN" sz="1600" dirty="0">
                <a:latin typeface="Times New Roman" panose="02020603050405020304" pitchFamily="18" charset="0"/>
                <a:cs typeface="Times New Roman" panose="02020603050405020304" pitchFamily="18" charset="0"/>
              </a:rPr>
              <a:t> accurately.</a:t>
            </a:r>
          </a:p>
          <a:p>
            <a:pPr algn="just">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To leverage the maximum capacity of pre-trained models.</a:t>
            </a:r>
          </a:p>
          <a:p>
            <a:pPr algn="just">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To implement the advances of machine learning and deep learning.</a:t>
            </a:r>
            <a:endParaRPr lang="en-PK" sz="1600" dirty="0">
              <a:latin typeface="Times New Roman" panose="02020603050405020304" pitchFamily="18" charset="0"/>
              <a:cs typeface="Times New Roman" panose="02020603050405020304" pitchFamily="18" charset="0"/>
            </a:endParaRPr>
          </a:p>
        </p:txBody>
      </p:sp>
      <p:pic>
        <p:nvPicPr>
          <p:cNvPr id="2" name="Picture 1" descr="A red circle with text and a logo&#10;&#10;Description automatically generated">
            <a:extLst>
              <a:ext uri="{FF2B5EF4-FFF2-40B4-BE49-F238E27FC236}">
                <a16:creationId xmlns:a16="http://schemas.microsoft.com/office/drawing/2014/main" id="{95A53B2E-1ED1-9160-DF7B-EA801DE97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9" y="149320"/>
            <a:ext cx="940789" cy="940789"/>
          </a:xfrm>
          <a:prstGeom prst="rect">
            <a:avLst/>
          </a:prstGeom>
        </p:spPr>
      </p:pic>
    </p:spTree>
    <p:extLst>
      <p:ext uri="{BB962C8B-B14F-4D97-AF65-F5344CB8AC3E}">
        <p14:creationId xmlns:p14="http://schemas.microsoft.com/office/powerpoint/2010/main" val="18986130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70E65F-5EB2-7957-2560-F8A2D5BD61F4}"/>
              </a:ext>
            </a:extLst>
          </p:cNvPr>
          <p:cNvSpPr>
            <a:spLocks noGrp="1"/>
          </p:cNvSpPr>
          <p:nvPr>
            <p:ph type="title"/>
          </p:nvPr>
        </p:nvSpPr>
        <p:spPr>
          <a:xfrm>
            <a:off x="1142999" y="182470"/>
            <a:ext cx="9905999" cy="1360898"/>
          </a:xfrm>
        </p:spPr>
        <p:txBody>
          <a:bodyPr/>
          <a:lstStyle/>
          <a:p>
            <a:pPr algn="ctr"/>
            <a:r>
              <a:rPr lang="en-IN" b="1" dirty="0">
                <a:latin typeface="Times New Roman" panose="02020603050405020304" pitchFamily="18" charset="0"/>
                <a:cs typeface="Times New Roman" panose="02020603050405020304" pitchFamily="18" charset="0"/>
              </a:rPr>
              <a:t>LITERATURE SURVEY</a:t>
            </a:r>
            <a:endParaRPr lang="en-PK"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31682541-2CB7-D533-2B6B-24B134C50EB5}"/>
              </a:ext>
            </a:extLst>
          </p:cNvPr>
          <p:cNvSpPr>
            <a:spLocks noGrp="1"/>
          </p:cNvSpPr>
          <p:nvPr>
            <p:ph idx="1"/>
          </p:nvPr>
        </p:nvSpPr>
        <p:spPr>
          <a:xfrm>
            <a:off x="1143000" y="1543368"/>
            <a:ext cx="9905999" cy="4355776"/>
          </a:xfrm>
        </p:spPr>
        <p:txBody>
          <a:bodyPr>
            <a:normAutofit lnSpcReduction="10000"/>
          </a:bodyPr>
          <a:lstStyle/>
          <a:p>
            <a:pPr marL="0" indent="0">
              <a:buNone/>
            </a:pPr>
            <a:r>
              <a:rPr lang="en-US" dirty="0">
                <a:latin typeface="Times New Roman" panose="02020603050405020304" pitchFamily="18" charset="0"/>
                <a:cs typeface="Times New Roman" panose="02020603050405020304" pitchFamily="18" charset="0"/>
              </a:rPr>
              <a:t>Previous Study</a:t>
            </a:r>
          </a:p>
          <a:p>
            <a:pPr marL="0" indent="0">
              <a:buNone/>
            </a:pPr>
            <a:r>
              <a:rPr lang="en-US" dirty="0">
                <a:latin typeface="Times New Roman" panose="02020603050405020304" pitchFamily="18" charset="0"/>
                <a:cs typeface="Times New Roman" panose="02020603050405020304" pitchFamily="18" charset="0"/>
              </a:rPr>
              <a:t>1) Title: “MRI-based Brain Tumor Detection using Convolutional Deep Learning Methods” (2023)</a:t>
            </a:r>
          </a:p>
          <a:p>
            <a:pPr marL="0" indent="0">
              <a:buNone/>
            </a:pPr>
            <a:r>
              <a:rPr lang="en-US" dirty="0">
                <a:latin typeface="Times New Roman" panose="02020603050405020304" pitchFamily="18" charset="0"/>
                <a:cs typeface="Times New Roman" panose="02020603050405020304" pitchFamily="18" charset="0"/>
              </a:rPr>
              <a:t>Methodology:</a:t>
            </a:r>
          </a:p>
          <a:p>
            <a:r>
              <a:rPr lang="en-US" dirty="0">
                <a:latin typeface="Times New Roman" panose="02020603050405020304" pitchFamily="18" charset="0"/>
                <a:cs typeface="Times New Roman" panose="02020603050405020304" pitchFamily="18" charset="0"/>
              </a:rPr>
              <a:t>Dataset: MRI images (glioma, meningioma, pituitary tumors, healthy brains)</a:t>
            </a:r>
          </a:p>
          <a:p>
            <a:r>
              <a:rPr lang="en-US" dirty="0">
                <a:latin typeface="Times New Roman" panose="02020603050405020304" pitchFamily="18" charset="0"/>
                <a:cs typeface="Times New Roman" panose="02020603050405020304" pitchFamily="18" charset="0"/>
              </a:rPr>
              <a:t>Techniques: 2D CNN, Auto-encoder Network, Machine Learning, Deep Learning(U-Net, </a:t>
            </a:r>
            <a:r>
              <a:rPr lang="en-US" dirty="0" err="1">
                <a:latin typeface="Times New Roman" panose="02020603050405020304" pitchFamily="18" charset="0"/>
                <a:cs typeface="Times New Roman" panose="02020603050405020304" pitchFamily="18" charset="0"/>
              </a:rPr>
              <a:t>ResNet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ViT</a:t>
            </a:r>
            <a:r>
              <a:rPr lang="en-US" dirty="0">
                <a:latin typeface="Times New Roman" panose="02020603050405020304" pitchFamily="18" charset="0"/>
                <a:cs typeface="Times New Roman" panose="02020603050405020304" pitchFamily="18" charset="0"/>
              </a:rPr>
              <a:t>), XAI.</a:t>
            </a:r>
          </a:p>
          <a:p>
            <a:pPr marL="0" indent="0">
              <a:buNone/>
            </a:pPr>
            <a:r>
              <a:rPr lang="en-US" dirty="0">
                <a:latin typeface="Times New Roman" panose="02020603050405020304" pitchFamily="18" charset="0"/>
                <a:cs typeface="Times New Roman" panose="02020603050405020304" pitchFamily="18" charset="0"/>
              </a:rPr>
              <a:t>Results:</a:t>
            </a:r>
          </a:p>
          <a:p>
            <a:r>
              <a:rPr lang="en-US" dirty="0">
                <a:latin typeface="Times New Roman" panose="02020603050405020304" pitchFamily="18" charset="0"/>
                <a:cs typeface="Times New Roman" panose="02020603050405020304" pitchFamily="18" charset="0"/>
              </a:rPr>
              <a:t>Accuracy: 2D CNN (93%), Auto-encoder (90%)</a:t>
            </a:r>
          </a:p>
          <a:p>
            <a:r>
              <a:rPr lang="en-US" dirty="0">
                <a:latin typeface="Times New Roman" panose="02020603050405020304" pitchFamily="18" charset="0"/>
                <a:cs typeface="Times New Roman" panose="02020603050405020304" pitchFamily="18" charset="0"/>
              </a:rPr>
              <a:t>KNN achieved the highest ML accuracy (86%)</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4889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70E65F-5EB2-7957-2560-F8A2D5BD61F4}"/>
              </a:ext>
            </a:extLst>
          </p:cNvPr>
          <p:cNvSpPr>
            <a:spLocks noGrp="1"/>
          </p:cNvSpPr>
          <p:nvPr>
            <p:ph type="title"/>
          </p:nvPr>
        </p:nvSpPr>
        <p:spPr>
          <a:xfrm>
            <a:off x="1142999" y="182470"/>
            <a:ext cx="9905999" cy="1360898"/>
          </a:xfrm>
        </p:spPr>
        <p:txBody>
          <a:bodyPr/>
          <a:lstStyle/>
          <a:p>
            <a:pPr algn="ctr"/>
            <a:r>
              <a:rPr lang="en-IN" b="1" dirty="0">
                <a:latin typeface="Times New Roman" panose="02020603050405020304" pitchFamily="18" charset="0"/>
                <a:cs typeface="Times New Roman" panose="02020603050405020304" pitchFamily="18" charset="0"/>
              </a:rPr>
              <a:t>LITERATURE SURVEY</a:t>
            </a:r>
            <a:endParaRPr lang="en-PK"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31682541-2CB7-D533-2B6B-24B134C50EB5}"/>
              </a:ext>
            </a:extLst>
          </p:cNvPr>
          <p:cNvSpPr>
            <a:spLocks noGrp="1"/>
          </p:cNvSpPr>
          <p:nvPr>
            <p:ph idx="1"/>
          </p:nvPr>
        </p:nvSpPr>
        <p:spPr>
          <a:xfrm>
            <a:off x="1143000" y="1543368"/>
            <a:ext cx="9905999" cy="4355776"/>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2) Title: “Brian Tumor and Glioma Grade Classification using Gaussian CNN” (2022)</a:t>
            </a:r>
          </a:p>
          <a:p>
            <a:pPr marL="0" indent="0">
              <a:buNone/>
            </a:pPr>
            <a:r>
              <a:rPr lang="en-US" dirty="0">
                <a:latin typeface="Times New Roman" panose="02020603050405020304" pitchFamily="18" charset="0"/>
                <a:cs typeface="Times New Roman" panose="02020603050405020304" pitchFamily="18" charset="0"/>
              </a:rPr>
              <a:t>Methodology:</a:t>
            </a:r>
          </a:p>
          <a:p>
            <a:r>
              <a:rPr lang="en-US" dirty="0">
                <a:latin typeface="Times New Roman" panose="02020603050405020304" pitchFamily="18" charset="0"/>
                <a:cs typeface="Times New Roman" panose="02020603050405020304" pitchFamily="18" charset="0"/>
              </a:rPr>
              <a:t>Dataset: MRI images (glioma, meningioma, pituitary tumors, healthy brains), TCIA (The Cancer Imaging Archive)</a:t>
            </a:r>
          </a:p>
          <a:p>
            <a:r>
              <a:rPr lang="en-US" dirty="0">
                <a:latin typeface="Times New Roman" panose="02020603050405020304" pitchFamily="18" charset="0"/>
                <a:cs typeface="Times New Roman" panose="02020603050405020304" pitchFamily="18" charset="0"/>
              </a:rPr>
              <a:t>Techniques: Gaussian Convolutional Neural Network, Edge Detection and Contouring for Image Preprocessing</a:t>
            </a:r>
          </a:p>
          <a:p>
            <a:pPr marL="0" indent="0">
              <a:buNone/>
            </a:pPr>
            <a:r>
              <a:rPr lang="en-US" dirty="0">
                <a:latin typeface="Times New Roman" panose="02020603050405020304" pitchFamily="18" charset="0"/>
                <a:cs typeface="Times New Roman" panose="02020603050405020304" pitchFamily="18" charset="0"/>
              </a:rPr>
              <a:t>Results:</a:t>
            </a:r>
          </a:p>
          <a:p>
            <a:r>
              <a:rPr lang="en-US" dirty="0">
                <a:latin typeface="Times New Roman" panose="02020603050405020304" pitchFamily="18" charset="0"/>
                <a:cs typeface="Times New Roman" panose="02020603050405020304" pitchFamily="18" charset="0"/>
              </a:rPr>
              <a:t>Accuracy: 98.7%</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85470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70E65F-5EB2-7957-2560-F8A2D5BD61F4}"/>
              </a:ext>
            </a:extLst>
          </p:cNvPr>
          <p:cNvSpPr>
            <a:spLocks noGrp="1"/>
          </p:cNvSpPr>
          <p:nvPr>
            <p:ph type="title"/>
          </p:nvPr>
        </p:nvSpPr>
        <p:spPr>
          <a:xfrm>
            <a:off x="1142999" y="182470"/>
            <a:ext cx="9905999" cy="1360898"/>
          </a:xfrm>
        </p:spPr>
        <p:txBody>
          <a:bodyPr/>
          <a:lstStyle/>
          <a:p>
            <a:pPr algn="ctr"/>
            <a:r>
              <a:rPr lang="en-IN" b="1" dirty="0">
                <a:latin typeface="Times New Roman" panose="02020603050405020304" pitchFamily="18" charset="0"/>
                <a:cs typeface="Times New Roman" panose="02020603050405020304" pitchFamily="18" charset="0"/>
              </a:rPr>
              <a:t>LITERATURE SURVEY</a:t>
            </a:r>
            <a:endParaRPr lang="en-PK"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31682541-2CB7-D533-2B6B-24B134C50EB5}"/>
              </a:ext>
            </a:extLst>
          </p:cNvPr>
          <p:cNvSpPr>
            <a:spLocks noGrp="1"/>
          </p:cNvSpPr>
          <p:nvPr>
            <p:ph idx="1"/>
          </p:nvPr>
        </p:nvSpPr>
        <p:spPr>
          <a:xfrm>
            <a:off x="1143000" y="1543368"/>
            <a:ext cx="9905999" cy="4355776"/>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3) Title: “</a:t>
            </a:r>
            <a:r>
              <a:rPr lang="en-US" dirty="0"/>
              <a:t>Intelligent Ultra-Light Deep Learning Model for Multi-Class Brain Tumor Detection</a:t>
            </a:r>
            <a:r>
              <a:rPr lang="en-US" dirty="0">
                <a:latin typeface="Times New Roman" panose="02020603050405020304" pitchFamily="18" charset="0"/>
                <a:cs typeface="Times New Roman" panose="02020603050405020304" pitchFamily="18" charset="0"/>
              </a:rPr>
              <a:t>” (2022)</a:t>
            </a:r>
          </a:p>
          <a:p>
            <a:pPr marL="0" indent="0">
              <a:buNone/>
            </a:pPr>
            <a:r>
              <a:rPr lang="en-US" dirty="0">
                <a:latin typeface="Times New Roman" panose="02020603050405020304" pitchFamily="18" charset="0"/>
                <a:cs typeface="Times New Roman" panose="02020603050405020304" pitchFamily="18" charset="0"/>
              </a:rPr>
              <a:t>Methodology:</a:t>
            </a:r>
          </a:p>
          <a:p>
            <a:r>
              <a:rPr lang="en-US" dirty="0">
                <a:latin typeface="Times New Roman" panose="02020603050405020304" pitchFamily="18" charset="0"/>
                <a:cs typeface="Times New Roman" panose="02020603050405020304" pitchFamily="18" charset="0"/>
              </a:rPr>
              <a:t>Dataset: CE-MRI Dataset (Glioma, Meningioma, Pituitary)</a:t>
            </a:r>
          </a:p>
          <a:p>
            <a:r>
              <a:rPr lang="en-US" dirty="0">
                <a:latin typeface="Times New Roman" panose="02020603050405020304" pitchFamily="18" charset="0"/>
                <a:cs typeface="Times New Roman" panose="02020603050405020304" pitchFamily="18" charset="0"/>
              </a:rPr>
              <a:t>Techniques: Intensity Normalization, Augmentation, UL-DLA (Ultra Light – Deep Learning Architecture), GLCM (Gray Level Co-occurrence Matrix)</a:t>
            </a:r>
          </a:p>
          <a:p>
            <a:pPr marL="0" indent="0">
              <a:buNone/>
            </a:pPr>
            <a:r>
              <a:rPr lang="en-US" dirty="0">
                <a:latin typeface="Times New Roman" panose="02020603050405020304" pitchFamily="18" charset="0"/>
                <a:cs typeface="Times New Roman" panose="02020603050405020304" pitchFamily="18" charset="0"/>
              </a:rPr>
              <a:t>Results:</a:t>
            </a:r>
          </a:p>
          <a:p>
            <a:r>
              <a:rPr lang="en-US" dirty="0">
                <a:latin typeface="Times New Roman" panose="02020603050405020304" pitchFamily="18" charset="0"/>
                <a:cs typeface="Times New Roman" panose="02020603050405020304" pitchFamily="18" charset="0"/>
              </a:rPr>
              <a:t>Accuracy of UL-DLA: 96.88%</a:t>
            </a:r>
          </a:p>
          <a:p>
            <a:r>
              <a:rPr lang="en-US" dirty="0">
                <a:latin typeface="Times New Roman" panose="02020603050405020304" pitchFamily="18" charset="0"/>
                <a:cs typeface="Times New Roman" panose="02020603050405020304" pitchFamily="18" charset="0"/>
              </a:rPr>
              <a:t>Accuracy of GLCM using SVM: 86.26%</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41611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70E65F-5EB2-7957-2560-F8A2D5BD61F4}"/>
              </a:ext>
            </a:extLst>
          </p:cNvPr>
          <p:cNvSpPr>
            <a:spLocks noGrp="1"/>
          </p:cNvSpPr>
          <p:nvPr>
            <p:ph type="title"/>
          </p:nvPr>
        </p:nvSpPr>
        <p:spPr>
          <a:xfrm>
            <a:off x="1142999" y="182470"/>
            <a:ext cx="9905999" cy="1360898"/>
          </a:xfrm>
        </p:spPr>
        <p:txBody>
          <a:bodyPr/>
          <a:lstStyle/>
          <a:p>
            <a:pPr algn="ctr"/>
            <a:r>
              <a:rPr lang="en-IN" b="1" dirty="0">
                <a:latin typeface="Times New Roman" panose="02020603050405020304" pitchFamily="18" charset="0"/>
                <a:cs typeface="Times New Roman" panose="02020603050405020304" pitchFamily="18" charset="0"/>
              </a:rPr>
              <a:t>LITERATURE SURVEY</a:t>
            </a:r>
            <a:endParaRPr lang="en-PK"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31682541-2CB7-D533-2B6B-24B134C50EB5}"/>
              </a:ext>
            </a:extLst>
          </p:cNvPr>
          <p:cNvSpPr>
            <a:spLocks noGrp="1"/>
          </p:cNvSpPr>
          <p:nvPr>
            <p:ph idx="1"/>
          </p:nvPr>
        </p:nvSpPr>
        <p:spPr>
          <a:xfrm>
            <a:off x="1143000" y="1543368"/>
            <a:ext cx="9905999" cy="4355776"/>
          </a:xfrm>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Summary:</a:t>
            </a:r>
          </a:p>
          <a:p>
            <a:pPr marL="0" indent="0" algn="just">
              <a:buNone/>
            </a:pPr>
            <a:r>
              <a:rPr lang="en-US" dirty="0">
                <a:latin typeface="Times New Roman" panose="02020603050405020304" pitchFamily="18" charset="0"/>
                <a:cs typeface="Times New Roman" panose="02020603050405020304" pitchFamily="18" charset="0"/>
              </a:rPr>
              <a:t>After the literature survey, we concluded that the existing solutions are expensive computationally due to building the models from scratch. To solve this problem, the pre-trained models will be an effective solution to improve the accuracy and capture maximum features from the images. To further improve the output, using Explainable AI will be employ the advances of deep learning which will share the features which the model considered to detect the tumor.</a:t>
            </a:r>
            <a:endParaRPr lang="en-PK"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42652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RegattaVTI">
  <a:themeElements>
    <a:clrScheme name="Regatta Yellow">
      <a:dk1>
        <a:sysClr val="windowText" lastClr="000000"/>
      </a:dk1>
      <a:lt1>
        <a:sysClr val="window" lastClr="FFFFFF"/>
      </a:lt1>
      <a:dk2>
        <a:srgbClr val="181C30"/>
      </a:dk2>
      <a:lt2>
        <a:srgbClr val="C8E1F4"/>
      </a:lt2>
      <a:accent1>
        <a:srgbClr val="217ED3"/>
      </a:accent1>
      <a:accent2>
        <a:srgbClr val="B92525"/>
      </a:accent2>
      <a:accent3>
        <a:srgbClr val="18558C"/>
      </a:accent3>
      <a:accent4>
        <a:srgbClr val="1D8B35"/>
      </a:accent4>
      <a:accent5>
        <a:srgbClr val="EA75AA"/>
      </a:accent5>
      <a:accent6>
        <a:srgbClr val="F5A700"/>
      </a:accent6>
      <a:hlink>
        <a:srgbClr val="DB0000"/>
      </a:hlink>
      <a:folHlink>
        <a:srgbClr val="066BB6"/>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docProps/app.xml><?xml version="1.0" encoding="utf-8"?>
<Properties xmlns="http://schemas.openxmlformats.org/officeDocument/2006/extended-properties" xmlns:vt="http://schemas.openxmlformats.org/officeDocument/2006/docPropsVTypes">
  <Template>Retrospect</Template>
  <TotalTime>972</TotalTime>
  <Words>812</Words>
  <Application>Microsoft Office PowerPoint</Application>
  <PresentationFormat>Widescreen</PresentationFormat>
  <Paragraphs>66</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Times New Roman</vt:lpstr>
      <vt:lpstr>Walbaum Display</vt:lpstr>
      <vt:lpstr>Wingdings</vt:lpstr>
      <vt:lpstr>RegattaVTI</vt:lpstr>
      <vt:lpstr>Brain Tumor Detection </vt:lpstr>
      <vt:lpstr>CONTENTS</vt:lpstr>
      <vt:lpstr>INTRODUCTION</vt:lpstr>
      <vt:lpstr>PROBLEM STATEMENT</vt:lpstr>
      <vt:lpstr>OBJECTIVES</vt:lpstr>
      <vt:lpstr>LITERATURE SURVEY</vt:lpstr>
      <vt:lpstr>LITERATURE SURVEY</vt:lpstr>
      <vt:lpstr>LITERATURE SURVEY</vt:lpstr>
      <vt:lpstr>LITERATURE SURVEY</vt:lpstr>
      <vt:lpstr>METHODOLOGY</vt:lpstr>
      <vt:lpstr>DATASET DESCRIPTION</vt:lpstr>
      <vt:lpstr>PROJECT ROADMAP</vt:lpstr>
      <vt:lpstr>WORK PLAN</vt:lpstr>
      <vt:lpstr>REFERENCES</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Tumor Detection</dc:title>
  <dc:creator>Sadia Noor</dc:creator>
  <cp:lastModifiedBy>D Vamsidhar</cp:lastModifiedBy>
  <cp:revision>45</cp:revision>
  <dcterms:created xsi:type="dcterms:W3CDTF">2023-12-26T05:08:41Z</dcterms:created>
  <dcterms:modified xsi:type="dcterms:W3CDTF">2024-09-24T07:59:07Z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2023-12-30T18:17:10Z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dde7b5ec-bce9-4629-977a-8f39784e542e</vt:lpwstr>
  </property>
  <property fmtid="{D5CDD505-2E9C-101B-9397-08002B2CF9AE}" pid="7" name="MSIP_Label_defa4170-0d19-0005-0004-bc88714345d2_ActionId">
    <vt:lpwstr>1ada120a-f6e5-4e36-9f5a-f0ef3a786850</vt:lpwstr>
  </property>
  <property fmtid="{D5CDD505-2E9C-101B-9397-08002B2CF9AE}" pid="8" name="MSIP_Label_defa4170-0d19-0005-0004-bc88714345d2_ContentBits">
    <vt:lpwstr>0</vt:lpwstr>
  </property>
</Properties>
</file>